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256000" cy="12192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6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19196" y="1995312"/>
            <a:ext cx="13817598" cy="4244626"/>
          </a:xfrm>
        </p:spPr>
        <p:txBody>
          <a:bodyPr anchor="b" anchorCtr="1"/>
          <a:lstStyle>
            <a:lvl1pPr algn="ctr">
              <a:defRPr sz="10667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2031997" y="6403625"/>
            <a:ext cx="12191996" cy="2943572"/>
          </a:xfrm>
        </p:spPr>
        <p:txBody>
          <a:bodyPr anchorCtr="1"/>
          <a:lstStyle>
            <a:lvl1pPr marL="0" indent="0" algn="ctr">
              <a:buNone/>
              <a:defRPr sz="4267"/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310036-CA46-4E67-B6AB-8C0753F6B0C3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00E8D9-11E4-40BC-9FF9-B71BFDF98DB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72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AB89F3-A7F4-434A-ADE1-8F86870D12D9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ACF333-BBC0-40FC-9387-9EF13F49EFB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72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11633197" y="649114"/>
            <a:ext cx="3505196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117597" y="649114"/>
            <a:ext cx="10312402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E2C17A-CF15-40B0-93D9-5F0ED030B574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DCAD33-34FA-4FC0-B91B-826F040257D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06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764072-3AD8-4DCA-8C30-C8F4F1383200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10AB9B-DA99-45D6-83A1-AEAF325C745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50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09130" y="3039538"/>
            <a:ext cx="14020796" cy="5071527"/>
          </a:xfrm>
        </p:spPr>
        <p:txBody>
          <a:bodyPr anchor="b"/>
          <a:lstStyle>
            <a:lvl1pPr>
              <a:defRPr sz="10667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09130" y="8159044"/>
            <a:ext cx="14020796" cy="2667003"/>
          </a:xfrm>
        </p:spPr>
        <p:txBody>
          <a:bodyPr/>
          <a:lstStyle>
            <a:lvl1pPr marL="0" indent="0">
              <a:buNone/>
              <a:defRPr sz="4267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21CCF9-FDB9-4FB1-98F7-2952FC63A9D7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FCC3E5-DBB1-4E47-9C91-7CADEED713D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213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117597" y="3245553"/>
            <a:ext cx="6908804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229600" y="3245553"/>
            <a:ext cx="6908804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BB65FA-571E-4242-9321-B27A6D88652D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B1BC40-77F6-4EF4-818A-4980D283862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80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649114"/>
            <a:ext cx="14020796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19719" y="2988734"/>
            <a:ext cx="6877046" cy="1464731"/>
          </a:xfrm>
        </p:spPr>
        <p:txBody>
          <a:bodyPr anchor="b"/>
          <a:lstStyle>
            <a:lvl1pPr marL="0" indent="0">
              <a:buNone/>
              <a:defRPr sz="4267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119719" y="4453466"/>
            <a:ext cx="68770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8229600" y="2988734"/>
            <a:ext cx="6910916" cy="1464731"/>
          </a:xfrm>
        </p:spPr>
        <p:txBody>
          <a:bodyPr anchor="b"/>
          <a:lstStyle>
            <a:lvl1pPr marL="0" indent="0">
              <a:buNone/>
              <a:defRPr sz="4267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8229600" y="4453466"/>
            <a:ext cx="691091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24BCE7-7989-4E70-80D2-537B94F21193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D6F4A6-1BFC-4811-B2AB-4FB4D51A7EC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9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4DF110-DD01-47B2-92E3-02ABD651D0C2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CFC7DE-99B0-48B9-9C61-D55A48E9681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26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86E469-1B57-4E23-8DB1-F2530567F39E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3AB8F2-CED4-4080-997B-3363C47CE87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7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812801"/>
            <a:ext cx="5242986" cy="2844798"/>
          </a:xfrm>
        </p:spPr>
        <p:txBody>
          <a:bodyPr anchor="b"/>
          <a:lstStyle>
            <a:lvl1pPr>
              <a:defRPr sz="5689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910916" y="1755428"/>
            <a:ext cx="8229600" cy="8664223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119719" y="3657600"/>
            <a:ext cx="5242986" cy="6776152"/>
          </a:xfrm>
        </p:spPr>
        <p:txBody>
          <a:bodyPr/>
          <a:lstStyle>
            <a:lvl1pPr marL="0" indent="0">
              <a:buNone/>
              <a:defRPr sz="2844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B39294-714B-476A-B717-D7E6B463EB75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3712CD-35D9-4E87-8D64-A27E2BAC5E3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615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812801"/>
            <a:ext cx="5242986" cy="2844798"/>
          </a:xfrm>
        </p:spPr>
        <p:txBody>
          <a:bodyPr anchor="b"/>
          <a:lstStyle>
            <a:lvl1pPr>
              <a:defRPr sz="5689"/>
            </a:lvl1pPr>
          </a:lstStyle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6910916" y="1755428"/>
            <a:ext cx="8229600" cy="8664223"/>
          </a:xfrm>
        </p:spPr>
        <p:txBody>
          <a:bodyPr/>
          <a:lstStyle>
            <a:lvl1pPr marL="0" indent="0">
              <a:buNone/>
              <a:defRPr sz="5689"/>
            </a:lvl1pPr>
          </a:lstStyle>
          <a:p>
            <a:pPr lvl="0"/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119719" y="3657600"/>
            <a:ext cx="5242986" cy="6776152"/>
          </a:xfrm>
        </p:spPr>
        <p:txBody>
          <a:bodyPr/>
          <a:lstStyle>
            <a:lvl1pPr marL="0" indent="0">
              <a:buNone/>
              <a:defRPr sz="2844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5A6F24-9C73-4F54-A05B-B0A32CA651BA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873065-B700-4B95-981B-6E76F7B9958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70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117597" y="649114"/>
            <a:ext cx="14020796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17597" y="3245553"/>
            <a:ext cx="14020796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117597" y="11300182"/>
            <a:ext cx="36576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35B8D2D-E6B5-4C54-A7C6-BF8F2825EE3D}" type="datetime1">
              <a:rPr lang="it-IT"/>
              <a:pPr lvl="0"/>
              <a:t>04/12/2025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384801" y="11300182"/>
            <a:ext cx="54864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1480804" y="11300182"/>
            <a:ext cx="36576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917ADBA-758B-4D4E-8C56-17BB69264D4B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162562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7822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406405" marR="0" lvl="0" indent="-406405" algn="l" defTabSz="1625620" rtl="0" fontAlgn="auto" hangingPunct="1">
        <a:lnSpc>
          <a:spcPct val="90000"/>
        </a:lnSpc>
        <a:spcBef>
          <a:spcPts val="1780"/>
        </a:spcBef>
        <a:spcAft>
          <a:spcPts val="0"/>
        </a:spcAft>
        <a:buSzPct val="100000"/>
        <a:buFont typeface="Arial" pitchFamily="34"/>
        <a:buChar char="•"/>
        <a:tabLst/>
        <a:defRPr lang="it-IT" sz="4978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1219215" marR="0" lvl="1" indent="-406405" algn="l" defTabSz="1625620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4267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2032025" marR="0" lvl="2" indent="-406405" algn="l" defTabSz="1625620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556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2844835" marR="0" lvl="3" indent="-406405" algn="l" defTabSz="1625620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3657645" marR="0" lvl="4" indent="-406405" algn="l" defTabSz="1625620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/>
          <p:cNvSpPr txBox="1"/>
          <p:nvPr/>
        </p:nvSpPr>
        <p:spPr>
          <a:xfrm>
            <a:off x="1977138" y="1681454"/>
            <a:ext cx="12932231" cy="2292935"/>
          </a:xfrm>
          <a:prstGeom prst="rect">
            <a:avLst/>
          </a:prstGeom>
          <a:solidFill>
            <a:srgbClr val="5B9BD5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WORKSHOP </a:t>
            </a:r>
            <a:r>
              <a:rPr lang="it-IT" sz="24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SU «PROGETTO DI VITA»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1" i="1" u="none" strike="noStrike" kern="1200" cap="none" spc="0" baseline="0" dirty="0" err="1">
                <a:solidFill>
                  <a:srgbClr val="FFFFFF"/>
                </a:solidFill>
                <a:uFillTx/>
                <a:latin typeface="Calibri"/>
              </a:rPr>
              <a:t>D.Lgs.</a:t>
            </a:r>
            <a:r>
              <a:rPr lang="it-IT" sz="2400" b="1" i="1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 62/2024 tra riflessioni e strumenti operativi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1" i="1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algn="ctr"/>
            <a:r>
              <a:rPr lang="it-IT" sz="2400" b="1" i="1" dirty="0">
                <a:solidFill>
                  <a:srgbClr val="FFFFFF"/>
                </a:solidFill>
                <a:latin typeface="Calibri"/>
              </a:rPr>
              <a:t>Giovedì 11 dicembre 2025 – ore 15.00</a:t>
            </a:r>
            <a:br>
              <a:rPr lang="it-IT" sz="2400" b="1" i="1" dirty="0">
                <a:solidFill>
                  <a:srgbClr val="FFFFFF"/>
                </a:solidFill>
                <a:latin typeface="Calibri"/>
              </a:rPr>
            </a:br>
            <a:r>
              <a:rPr lang="it-IT" sz="2400" b="1" i="1" dirty="0">
                <a:solidFill>
                  <a:srgbClr val="FFFFFF"/>
                </a:solidFill>
                <a:latin typeface="Calibri"/>
              </a:rPr>
              <a:t>C/O </a:t>
            </a:r>
            <a:r>
              <a:rPr lang="it-IT" sz="2400" b="1" i="1" dirty="0" err="1">
                <a:solidFill>
                  <a:srgbClr val="FFFFFF"/>
                </a:solidFill>
                <a:latin typeface="Calibri"/>
              </a:rPr>
              <a:t>Regus</a:t>
            </a:r>
            <a:r>
              <a:rPr lang="it-IT" sz="2400" b="1" i="1" dirty="0">
                <a:solidFill>
                  <a:srgbClr val="FFFFFF"/>
                </a:solidFill>
                <a:latin typeface="Calibri"/>
              </a:rPr>
              <a:t> Business Centre Italia </a:t>
            </a:r>
            <a:r>
              <a:rPr lang="it-IT" sz="2400" b="1" i="1" dirty="0" smtClean="0">
                <a:solidFill>
                  <a:srgbClr val="FFFFFF"/>
                </a:solidFill>
                <a:latin typeface="Calibri"/>
              </a:rPr>
              <a:t> Riva </a:t>
            </a:r>
            <a:r>
              <a:rPr lang="it-IT" sz="2400" b="1" i="1" dirty="0">
                <a:solidFill>
                  <a:srgbClr val="FFFFFF"/>
                </a:solidFill>
                <a:latin typeface="Calibri"/>
              </a:rPr>
              <a:t>Tommaso </a:t>
            </a:r>
            <a:r>
              <a:rPr lang="it-IT" sz="2400" b="1" i="1" dirty="0" err="1">
                <a:solidFill>
                  <a:srgbClr val="FFFFFF"/>
                </a:solidFill>
                <a:latin typeface="Calibri"/>
              </a:rPr>
              <a:t>Gulli</a:t>
            </a:r>
            <a:r>
              <a:rPr lang="it-IT" sz="2400" b="1" i="1" dirty="0">
                <a:solidFill>
                  <a:srgbClr val="FFFFFF"/>
                </a:solidFill>
                <a:latin typeface="Calibri"/>
              </a:rPr>
              <a:t> 12 – sala Sissi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000" b="0" i="0" u="none" strike="noStrike" kern="1200" cap="none" spc="0" baseline="0" dirty="0">
              <a:solidFill>
                <a:srgbClr val="FFFFFF"/>
              </a:solidFill>
              <a:uFillTx/>
              <a:latin typeface="Cambria" pitchFamily="18"/>
              <a:ea typeface="MS Mincho"/>
              <a:cs typeface="Times New Roman" pitchFamily="18"/>
            </a:endParaRPr>
          </a:p>
        </p:txBody>
      </p:sp>
      <p:sp>
        <p:nvSpPr>
          <p:cNvPr id="3" name="CasellaDiTesto 4"/>
          <p:cNvSpPr txBox="1"/>
          <p:nvPr/>
        </p:nvSpPr>
        <p:spPr>
          <a:xfrm>
            <a:off x="1698168" y="4564495"/>
            <a:ext cx="12950894" cy="5139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MS Mincho"/>
                <a:cs typeface="Times New Roman" pitchFamily="18"/>
              </a:rPr>
              <a:t>PROGRAMMA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WORKSHOP </a:t>
            </a:r>
            <a:r>
              <a:rPr lang="it-IT" sz="20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«PROGETTO DI VITA»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1" i="0" u="none" strike="noStrike" kern="1200" cap="none" spc="0" baseline="0" dirty="0" err="1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D.Lgs</a:t>
            </a:r>
            <a:r>
              <a:rPr lang="it-IT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 62/2024: Evoluzione culturale e legislativa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0" i="1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Stefano </a:t>
            </a:r>
            <a:r>
              <a:rPr lang="it-IT" sz="1600" b="0" i="1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Baldini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b="1" dirty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Normativa regionale e DGR 176/2025</a:t>
            </a:r>
            <a:endParaRPr lang="it-IT" dirty="0">
              <a:solidFill>
                <a:srgbClr val="000000"/>
              </a:solidFill>
              <a:latin typeface="Times New Roman" pitchFamily="18"/>
              <a:ea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i="1" dirty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Sergio </a:t>
            </a:r>
            <a:r>
              <a:rPr lang="it-IT" sz="1600" i="1" dirty="0" err="1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Boscarol</a:t>
            </a:r>
            <a:endParaRPr lang="it-IT" sz="1600" i="1" dirty="0">
              <a:solidFill>
                <a:srgbClr val="000000"/>
              </a:solidFill>
              <a:latin typeface="Calibri" pitchFamily="34"/>
              <a:ea typeface="MS Mincho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«</a:t>
            </a:r>
            <a:r>
              <a:rPr lang="it-IT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Progetto di vita»: alcuni esempi applicativi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0" i="1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Roberta Zona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b="1" dirty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La riforma tra novità lessicali e tempistiche</a:t>
            </a:r>
            <a:endParaRPr lang="it-IT" dirty="0">
              <a:solidFill>
                <a:srgbClr val="000000"/>
              </a:solidFill>
              <a:latin typeface="Times New Roman" pitchFamily="18"/>
              <a:ea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i="1" dirty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Sara </a:t>
            </a:r>
            <a:r>
              <a:rPr lang="it-IT" sz="1600" i="1" dirty="0" err="1" smtClean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Covallero</a:t>
            </a:r>
            <a:endParaRPr lang="it-IT" sz="1600" i="1" dirty="0" smtClean="0">
              <a:solidFill>
                <a:srgbClr val="000000"/>
              </a:solidFill>
              <a:latin typeface="Calibri" pitchFamily="34"/>
              <a:ea typeface="MS Mincho"/>
              <a:cs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b="1" kern="0" dirty="0">
                <a:solidFill>
                  <a:srgbClr val="000000"/>
                </a:solidFill>
                <a:latin typeface="Calibri" pitchFamily="34"/>
                <a:ea typeface="MS Mincho"/>
                <a:cs typeface="Times New Roman" pitchFamily="18"/>
              </a:rPr>
              <a:t>L’attuazione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i="1" dirty="0" smtClean="0">
                <a:solidFill>
                  <a:srgbClr val="000000"/>
                </a:solidFill>
                <a:latin typeface="Calibri" pitchFamily="34"/>
                <a:ea typeface="Times New Roman" pitchFamily="18"/>
                <a:cs typeface="Times New Roman" pitchFamily="18"/>
              </a:rPr>
              <a:t>Cristiano </a:t>
            </a:r>
            <a:r>
              <a:rPr lang="it-IT" sz="1600" i="1" dirty="0" err="1" smtClean="0">
                <a:solidFill>
                  <a:srgbClr val="000000"/>
                </a:solidFill>
                <a:latin typeface="Calibri" pitchFamily="34"/>
                <a:ea typeface="Times New Roman" pitchFamily="18"/>
                <a:cs typeface="Times New Roman" pitchFamily="18"/>
              </a:rPr>
              <a:t>Stea</a:t>
            </a:r>
            <a:endParaRPr lang="it-IT" dirty="0">
              <a:solidFill>
                <a:srgbClr val="000000"/>
              </a:solidFill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Conclusioni e dibattito</a:t>
            </a:r>
            <a:endParaRPr lang="it-IT" sz="1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Spazio per interventi, contributi e domande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600" b="1" i="0" u="none" strike="noStrike" kern="0" cap="none" spc="0" baseline="0" dirty="0">
              <a:solidFill>
                <a:srgbClr val="000000"/>
              </a:solidFill>
              <a:uFillTx/>
              <a:latin typeface="Calibri" pitchFamily="34"/>
              <a:ea typeface="Times New Roman" pitchFamily="18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1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  <a:ea typeface="Times New Roman" pitchFamily="18"/>
                <a:cs typeface="Times New Roman" pitchFamily="18"/>
              </a:rPr>
              <a:t>Moderatore </a:t>
            </a:r>
            <a:r>
              <a:rPr lang="it-IT" sz="1600" b="0" i="1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34"/>
                <a:ea typeface="Times New Roman" pitchFamily="18"/>
                <a:cs typeface="Times New Roman" pitchFamily="18"/>
              </a:rPr>
              <a:t>Marco </a:t>
            </a:r>
            <a:r>
              <a:rPr lang="it-IT" sz="1600" b="0" i="1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 pitchFamily="34"/>
                <a:ea typeface="Times New Roman" pitchFamily="18"/>
                <a:cs typeface="Times New Roman" pitchFamily="18"/>
              </a:rPr>
              <a:t>Tortul</a:t>
            </a:r>
            <a:endParaRPr lang="it-IT" sz="1800" b="0" i="1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</a:endParaRPr>
          </a:p>
        </p:txBody>
      </p:sp>
      <p:sp>
        <p:nvSpPr>
          <p:cNvPr id="4" name="CasellaDiTesto 5"/>
          <p:cNvSpPr txBox="1"/>
          <p:nvPr/>
        </p:nvSpPr>
        <p:spPr>
          <a:xfrm>
            <a:off x="10423071" y="11050608"/>
            <a:ext cx="4207328" cy="646331"/>
          </a:xfrm>
          <a:prstGeom prst="rect">
            <a:avLst/>
          </a:prstGeom>
          <a:solidFill>
            <a:srgbClr val="2E75B6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ea typeface="MS Mincho"/>
                <a:cs typeface="Times New Roman" pitchFamily="18"/>
              </a:rPr>
              <a:t>PER INFORMAZIONI E </a:t>
            </a:r>
            <a:r>
              <a:rPr lang="it-IT" sz="20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  <a:ea typeface="MS Mincho"/>
                <a:cs typeface="Times New Roman" pitchFamily="18"/>
              </a:rPr>
              <a:t>CONTATTI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1" i="0" u="none" strike="noStrike" kern="0" cap="none" spc="0" baseline="0" dirty="0" smtClean="0">
                <a:solidFill>
                  <a:srgbClr val="FFFFFF"/>
                </a:solidFill>
                <a:uFillTx/>
                <a:latin typeface="Calibri"/>
                <a:ea typeface="MS Mincho"/>
                <a:cs typeface="Times New Roman" pitchFamily="18"/>
              </a:rPr>
              <a:t>crid.trieste@gmail.com</a:t>
            </a:r>
            <a:r>
              <a:rPr lang="it-IT" sz="1600" b="1" kern="0" dirty="0" smtClean="0">
                <a:solidFill>
                  <a:srgbClr val="FFFFFF"/>
                </a:solidFill>
                <a:latin typeface="Calibri"/>
                <a:ea typeface="MS Mincho"/>
                <a:cs typeface="Times New Roman" pitchFamily="18"/>
              </a:rPr>
              <a:t>  tel-040 - 9777300</a:t>
            </a:r>
            <a:endParaRPr lang="it-IT" sz="1600" b="1" i="0" u="none" strike="noStrike" kern="0" cap="none" spc="0" baseline="0" dirty="0" smtClean="0">
              <a:solidFill>
                <a:srgbClr val="FFFFFF"/>
              </a:solidFill>
              <a:uFillTx/>
              <a:latin typeface="Calibri"/>
              <a:ea typeface="MS Mincho"/>
              <a:cs typeface="Times New Roman" pitchFamily="18"/>
            </a:endParaRPr>
          </a:p>
        </p:txBody>
      </p:sp>
      <p:sp>
        <p:nvSpPr>
          <p:cNvPr id="5" name="CasellaDiTesto 6"/>
          <p:cNvSpPr txBox="1"/>
          <p:nvPr/>
        </p:nvSpPr>
        <p:spPr>
          <a:xfrm>
            <a:off x="1698168" y="10730521"/>
            <a:ext cx="7867653" cy="966418"/>
          </a:xfrm>
          <a:prstGeom prst="rect">
            <a:avLst/>
          </a:prstGeom>
          <a:solidFill>
            <a:srgbClr val="2E75B6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ea typeface="MS Mincho"/>
                <a:cs typeface="Times New Roman" pitchFamily="18"/>
              </a:rPr>
              <a:t>PROMOSSO DA</a:t>
            </a:r>
          </a:p>
          <a:p>
            <a:pPr marL="0" marR="0" lvl="0" indent="0" algn="ctr" defTabSz="914400" rtl="0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6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Consulta Regionale delle Associazioni delle Persone con Disabilità e delle loro Famiglie del FVG – Consulta Territoriale</a:t>
            </a:r>
            <a:r>
              <a:rPr lang="it-IT" sz="1600" b="0" i="0" u="none" strike="noStrike" kern="1200" cap="none" spc="0" dirty="0" smtClean="0">
                <a:solidFill>
                  <a:srgbClr val="FFFFFF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 Trieste</a:t>
            </a:r>
            <a:r>
              <a:rPr lang="it-IT" sz="16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– </a:t>
            </a:r>
            <a:r>
              <a:rPr lang="it-IT" sz="1600" b="0" i="0" u="none" strike="noStrike" kern="1200" cap="none" spc="0" baseline="0" dirty="0">
                <a:solidFill>
                  <a:srgbClr val="FFFFFF"/>
                </a:solidFill>
                <a:uFillTx/>
                <a:latin typeface="Calibri" pitchFamily="34"/>
                <a:ea typeface="MS Mincho"/>
                <a:cs typeface="Times New Roman" pitchFamily="18"/>
              </a:rPr>
              <a:t>Associazione Idea ODV </a:t>
            </a:r>
            <a:endParaRPr lang="it-IT" sz="1600" b="0" i="0" u="none" strike="noStrike" kern="1200" cap="none" spc="0" baseline="0" dirty="0">
              <a:solidFill>
                <a:srgbClr val="FFFFFF"/>
              </a:solidFill>
              <a:uFillTx/>
              <a:latin typeface="Cambria" pitchFamily="18"/>
              <a:ea typeface="MS Mincho"/>
              <a:cs typeface="Times New Roman" pitchFamily="18"/>
            </a:endParaRPr>
          </a:p>
        </p:txBody>
      </p:sp>
      <p:pic>
        <p:nvPicPr>
          <p:cNvPr id="6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453" y="255492"/>
            <a:ext cx="5570537" cy="13193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9536" y="344724"/>
            <a:ext cx="1140863" cy="11408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602" y="312112"/>
            <a:ext cx="1206088" cy="1206088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074" y="403134"/>
            <a:ext cx="1121574" cy="11215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198</TotalTime>
  <Words>125</Words>
  <Application>Microsoft Office PowerPoint</Application>
  <PresentationFormat>Personalizzato</PresentationFormat>
  <Paragraphs>27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MS Mincho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Account Microsoft</dc:creator>
  <cp:lastModifiedBy>Ventura Monica</cp:lastModifiedBy>
  <cp:revision>13</cp:revision>
  <dcterms:created xsi:type="dcterms:W3CDTF">2025-10-22T18:43:56Z</dcterms:created>
  <dcterms:modified xsi:type="dcterms:W3CDTF">2025-12-04T17:18:13Z</dcterms:modified>
</cp:coreProperties>
</file>